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7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BAD804A-D6CE-49EA-B53D-2D08781DA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114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04513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979E6-1334-4C92-89D1-E45ADA3AF5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13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80C39-3645-4CC3-9401-FDEEFA668D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470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88C46-EF75-41E2-AE40-8F9675B9E2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974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8306C-07BD-468B-95DD-C8BFCCBA0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690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054E5-CA12-47BE-B7F6-B828C9A3A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44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D4D9B-F321-4EC6-BA8F-E64BC9127A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487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06728-4227-4532-855B-A7CC00E93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870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E2133-FD65-49C3-9AA6-FDE85171A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078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337C7-EFA8-47C7-81B0-700F4A7AED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218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83BAB5-4A5D-42D0-AAE6-1F0F7FD664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97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172DB-3569-45A4-825E-AD454AC66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12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1E4E89DC-3903-490E-9872-6EB9632AA5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4114800" y="234950"/>
            <a:ext cx="914400" cy="292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4175125" y="250825"/>
            <a:ext cx="787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altLang="en-US" sz="1400">
                <a:latin typeface="Arial" charset="0"/>
              </a:rPr>
              <a:t>Podium</a:t>
            </a:r>
          </a:p>
        </p:txBody>
      </p:sp>
      <p:sp>
        <p:nvSpPr>
          <p:cNvPr id="2052" name="Line 26"/>
          <p:cNvSpPr>
            <a:spLocks noChangeShapeType="1"/>
          </p:cNvSpPr>
          <p:nvPr/>
        </p:nvSpPr>
        <p:spPr bwMode="auto">
          <a:xfrm flipH="1">
            <a:off x="0" y="1646238"/>
            <a:ext cx="1030288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" name="Oval 33"/>
          <p:cNvSpPr>
            <a:spLocks noChangeArrowheads="1"/>
          </p:cNvSpPr>
          <p:nvPr/>
        </p:nvSpPr>
        <p:spPr bwMode="auto">
          <a:xfrm>
            <a:off x="1036638" y="1090613"/>
            <a:ext cx="1258887" cy="1158875"/>
          </a:xfrm>
          <a:prstGeom prst="ellipse">
            <a:avLst/>
          </a:prstGeom>
          <a:solidFill>
            <a:srgbClr val="FFFFFF"/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054" name="Line 34"/>
          <p:cNvSpPr>
            <a:spLocks noChangeShapeType="1"/>
          </p:cNvSpPr>
          <p:nvPr/>
        </p:nvSpPr>
        <p:spPr bwMode="auto">
          <a:xfrm>
            <a:off x="1174750" y="838200"/>
            <a:ext cx="982663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Rectangle 35"/>
          <p:cNvSpPr>
            <a:spLocks noChangeArrowheads="1"/>
          </p:cNvSpPr>
          <p:nvPr/>
        </p:nvSpPr>
        <p:spPr bwMode="auto">
          <a:xfrm>
            <a:off x="1470025" y="896938"/>
            <a:ext cx="436563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altLang="en-US" sz="800">
                <a:solidFill>
                  <a:srgbClr val="000000"/>
                </a:solidFill>
                <a:latin typeface="Arial" charset="0"/>
              </a:rPr>
              <a:t>Professor</a:t>
            </a:r>
            <a:endParaRPr lang="en-US" altLang="en-US"/>
          </a:p>
        </p:txBody>
      </p:sp>
      <p:sp>
        <p:nvSpPr>
          <p:cNvPr id="2056" name="Line 36"/>
          <p:cNvSpPr>
            <a:spLocks noChangeShapeType="1"/>
          </p:cNvSpPr>
          <p:nvPr/>
        </p:nvSpPr>
        <p:spPr bwMode="auto">
          <a:xfrm>
            <a:off x="1322388" y="1620838"/>
            <a:ext cx="687387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37"/>
          <p:cNvSpPr>
            <a:spLocks noChangeArrowheads="1"/>
          </p:cNvSpPr>
          <p:nvPr/>
        </p:nvSpPr>
        <p:spPr bwMode="auto">
          <a:xfrm>
            <a:off x="1470025" y="1289050"/>
            <a:ext cx="369888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altLang="en-US" sz="800">
                <a:solidFill>
                  <a:srgbClr val="000000"/>
                </a:solidFill>
                <a:latin typeface="Arial" charset="0"/>
              </a:rPr>
              <a:t>Table of</a:t>
            </a:r>
            <a:endParaRPr lang="en-US" altLang="en-US"/>
          </a:p>
        </p:txBody>
      </p:sp>
      <p:sp>
        <p:nvSpPr>
          <p:cNvPr id="2058" name="Line 38"/>
          <p:cNvSpPr>
            <a:spLocks noChangeShapeType="1"/>
          </p:cNvSpPr>
          <p:nvPr/>
        </p:nvSpPr>
        <p:spPr bwMode="auto">
          <a:xfrm>
            <a:off x="1322388" y="2011363"/>
            <a:ext cx="736600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Rectangle 39"/>
          <p:cNvSpPr>
            <a:spLocks noChangeArrowheads="1"/>
          </p:cNvSpPr>
          <p:nvPr/>
        </p:nvSpPr>
        <p:spPr bwMode="auto">
          <a:xfrm>
            <a:off x="1470025" y="2022475"/>
            <a:ext cx="471488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altLang="en-US" sz="800">
                <a:solidFill>
                  <a:srgbClr val="000000"/>
                </a:solidFill>
                <a:latin typeface="Arial" charset="0"/>
              </a:rPr>
              <a:t>Table Cha</a:t>
            </a:r>
            <a:endParaRPr lang="en-US" altLang="en-US"/>
          </a:p>
        </p:txBody>
      </p:sp>
      <p:sp>
        <p:nvSpPr>
          <p:cNvPr id="2060" name="Rectangle 40"/>
          <p:cNvSpPr>
            <a:spLocks noChangeArrowheads="1"/>
          </p:cNvSpPr>
          <p:nvPr/>
        </p:nvSpPr>
        <p:spPr bwMode="auto">
          <a:xfrm>
            <a:off x="1223963" y="2413000"/>
            <a:ext cx="90170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altLang="en-US" sz="800">
                <a:solidFill>
                  <a:srgbClr val="000000"/>
                </a:solidFill>
                <a:latin typeface="Arial" charset="0"/>
              </a:rPr>
              <a:t>Dominant Professor</a:t>
            </a:r>
            <a:endParaRPr lang="en-US" altLang="en-US"/>
          </a:p>
        </p:txBody>
      </p:sp>
      <p:sp>
        <p:nvSpPr>
          <p:cNvPr id="2061" name="Line 41"/>
          <p:cNvSpPr>
            <a:spLocks noChangeShapeType="1"/>
          </p:cNvSpPr>
          <p:nvPr/>
        </p:nvSpPr>
        <p:spPr bwMode="auto">
          <a:xfrm>
            <a:off x="1174750" y="2403475"/>
            <a:ext cx="933450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2" name="Line 42"/>
          <p:cNvSpPr>
            <a:spLocks noChangeShapeType="1"/>
          </p:cNvSpPr>
          <p:nvPr/>
        </p:nvSpPr>
        <p:spPr bwMode="auto">
          <a:xfrm>
            <a:off x="2106613" y="1228725"/>
            <a:ext cx="981075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3" name="Line 43"/>
          <p:cNvSpPr>
            <a:spLocks noChangeShapeType="1"/>
          </p:cNvSpPr>
          <p:nvPr/>
        </p:nvSpPr>
        <p:spPr bwMode="auto">
          <a:xfrm>
            <a:off x="2286000" y="1646238"/>
            <a:ext cx="933450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4" name="Line 44"/>
          <p:cNvSpPr>
            <a:spLocks noChangeShapeType="1"/>
          </p:cNvSpPr>
          <p:nvPr/>
        </p:nvSpPr>
        <p:spPr bwMode="auto">
          <a:xfrm>
            <a:off x="2133600" y="2027238"/>
            <a:ext cx="1128713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5" name="Line 45"/>
          <p:cNvSpPr>
            <a:spLocks noChangeShapeType="1"/>
          </p:cNvSpPr>
          <p:nvPr/>
        </p:nvSpPr>
        <p:spPr bwMode="auto">
          <a:xfrm flipH="1">
            <a:off x="195263" y="1277938"/>
            <a:ext cx="982662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6" name="Line 46"/>
          <p:cNvSpPr>
            <a:spLocks noChangeShapeType="1"/>
          </p:cNvSpPr>
          <p:nvPr/>
        </p:nvSpPr>
        <p:spPr bwMode="auto">
          <a:xfrm flipH="1">
            <a:off x="98425" y="2060575"/>
            <a:ext cx="1079500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7" name="Line 109"/>
          <p:cNvSpPr>
            <a:spLocks noChangeShapeType="1"/>
          </p:cNvSpPr>
          <p:nvPr/>
        </p:nvSpPr>
        <p:spPr bwMode="auto">
          <a:xfrm flipH="1">
            <a:off x="5881688" y="4541838"/>
            <a:ext cx="1030287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" name="Oval 110"/>
          <p:cNvSpPr>
            <a:spLocks noChangeArrowheads="1"/>
          </p:cNvSpPr>
          <p:nvPr/>
        </p:nvSpPr>
        <p:spPr bwMode="auto">
          <a:xfrm>
            <a:off x="6918325" y="3986213"/>
            <a:ext cx="1258888" cy="1158875"/>
          </a:xfrm>
          <a:prstGeom prst="ellipse">
            <a:avLst/>
          </a:prstGeom>
          <a:solidFill>
            <a:srgbClr val="FFFFFF"/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069" name="Line 111"/>
          <p:cNvSpPr>
            <a:spLocks noChangeShapeType="1"/>
          </p:cNvSpPr>
          <p:nvPr/>
        </p:nvSpPr>
        <p:spPr bwMode="auto">
          <a:xfrm>
            <a:off x="7056438" y="3733800"/>
            <a:ext cx="982662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0" name="Rectangle 112"/>
          <p:cNvSpPr>
            <a:spLocks noChangeArrowheads="1"/>
          </p:cNvSpPr>
          <p:nvPr/>
        </p:nvSpPr>
        <p:spPr bwMode="auto">
          <a:xfrm>
            <a:off x="7351713" y="3792538"/>
            <a:ext cx="436562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altLang="en-US" sz="800">
                <a:solidFill>
                  <a:srgbClr val="000000"/>
                </a:solidFill>
                <a:latin typeface="Arial" charset="0"/>
              </a:rPr>
              <a:t>Professor</a:t>
            </a:r>
            <a:endParaRPr lang="en-US" altLang="en-US"/>
          </a:p>
        </p:txBody>
      </p:sp>
      <p:sp>
        <p:nvSpPr>
          <p:cNvPr id="2071" name="Line 113"/>
          <p:cNvSpPr>
            <a:spLocks noChangeShapeType="1"/>
          </p:cNvSpPr>
          <p:nvPr/>
        </p:nvSpPr>
        <p:spPr bwMode="auto">
          <a:xfrm>
            <a:off x="7204075" y="4516438"/>
            <a:ext cx="687388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2" name="Rectangle 114"/>
          <p:cNvSpPr>
            <a:spLocks noChangeArrowheads="1"/>
          </p:cNvSpPr>
          <p:nvPr/>
        </p:nvSpPr>
        <p:spPr bwMode="auto">
          <a:xfrm>
            <a:off x="7351713" y="4184650"/>
            <a:ext cx="369887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altLang="en-US" sz="800">
                <a:solidFill>
                  <a:srgbClr val="000000"/>
                </a:solidFill>
                <a:latin typeface="Arial" charset="0"/>
              </a:rPr>
              <a:t>Table of</a:t>
            </a:r>
            <a:endParaRPr lang="en-US" altLang="en-US"/>
          </a:p>
        </p:txBody>
      </p:sp>
      <p:sp>
        <p:nvSpPr>
          <p:cNvPr id="2073" name="Line 115"/>
          <p:cNvSpPr>
            <a:spLocks noChangeShapeType="1"/>
          </p:cNvSpPr>
          <p:nvPr/>
        </p:nvSpPr>
        <p:spPr bwMode="auto">
          <a:xfrm>
            <a:off x="7204075" y="4906963"/>
            <a:ext cx="736600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4" name="Rectangle 116"/>
          <p:cNvSpPr>
            <a:spLocks noChangeArrowheads="1"/>
          </p:cNvSpPr>
          <p:nvPr/>
        </p:nvSpPr>
        <p:spPr bwMode="auto">
          <a:xfrm>
            <a:off x="7351713" y="4918075"/>
            <a:ext cx="471487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altLang="en-US" sz="800">
                <a:solidFill>
                  <a:srgbClr val="000000"/>
                </a:solidFill>
                <a:latin typeface="Arial" charset="0"/>
              </a:rPr>
              <a:t>Table Cha</a:t>
            </a:r>
            <a:endParaRPr lang="en-US" altLang="en-US"/>
          </a:p>
        </p:txBody>
      </p:sp>
      <p:sp>
        <p:nvSpPr>
          <p:cNvPr id="2075" name="Rectangle 117"/>
          <p:cNvSpPr>
            <a:spLocks noChangeArrowheads="1"/>
          </p:cNvSpPr>
          <p:nvPr/>
        </p:nvSpPr>
        <p:spPr bwMode="auto">
          <a:xfrm>
            <a:off x="7105650" y="5308600"/>
            <a:ext cx="90170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altLang="en-US" sz="800">
                <a:solidFill>
                  <a:srgbClr val="000000"/>
                </a:solidFill>
                <a:latin typeface="Arial" charset="0"/>
              </a:rPr>
              <a:t>Dominant Professor</a:t>
            </a:r>
            <a:endParaRPr lang="en-US" altLang="en-US"/>
          </a:p>
        </p:txBody>
      </p:sp>
      <p:sp>
        <p:nvSpPr>
          <p:cNvPr id="2076" name="Line 118"/>
          <p:cNvSpPr>
            <a:spLocks noChangeShapeType="1"/>
          </p:cNvSpPr>
          <p:nvPr/>
        </p:nvSpPr>
        <p:spPr bwMode="auto">
          <a:xfrm>
            <a:off x="7056438" y="5299075"/>
            <a:ext cx="933450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7" name="Line 119"/>
          <p:cNvSpPr>
            <a:spLocks noChangeShapeType="1"/>
          </p:cNvSpPr>
          <p:nvPr/>
        </p:nvSpPr>
        <p:spPr bwMode="auto">
          <a:xfrm>
            <a:off x="7988300" y="4124325"/>
            <a:ext cx="981075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8" name="Line 120"/>
          <p:cNvSpPr>
            <a:spLocks noChangeShapeType="1"/>
          </p:cNvSpPr>
          <p:nvPr/>
        </p:nvSpPr>
        <p:spPr bwMode="auto">
          <a:xfrm>
            <a:off x="8167688" y="4541838"/>
            <a:ext cx="933450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" name="Line 121"/>
          <p:cNvSpPr>
            <a:spLocks noChangeShapeType="1"/>
          </p:cNvSpPr>
          <p:nvPr/>
        </p:nvSpPr>
        <p:spPr bwMode="auto">
          <a:xfrm>
            <a:off x="8015288" y="4922838"/>
            <a:ext cx="1128712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0" name="Line 122"/>
          <p:cNvSpPr>
            <a:spLocks noChangeShapeType="1"/>
          </p:cNvSpPr>
          <p:nvPr/>
        </p:nvSpPr>
        <p:spPr bwMode="auto">
          <a:xfrm flipH="1">
            <a:off x="6076950" y="4173538"/>
            <a:ext cx="982663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" name="Line 123"/>
          <p:cNvSpPr>
            <a:spLocks noChangeShapeType="1"/>
          </p:cNvSpPr>
          <p:nvPr/>
        </p:nvSpPr>
        <p:spPr bwMode="auto">
          <a:xfrm flipH="1">
            <a:off x="5980113" y="4956175"/>
            <a:ext cx="1079500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2" name="Line 141"/>
          <p:cNvSpPr>
            <a:spLocks noChangeShapeType="1"/>
          </p:cNvSpPr>
          <p:nvPr/>
        </p:nvSpPr>
        <p:spPr bwMode="auto">
          <a:xfrm flipH="1">
            <a:off x="2895600" y="5227638"/>
            <a:ext cx="1030288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3" name="Oval 142"/>
          <p:cNvSpPr>
            <a:spLocks noChangeArrowheads="1"/>
          </p:cNvSpPr>
          <p:nvPr/>
        </p:nvSpPr>
        <p:spPr bwMode="auto">
          <a:xfrm>
            <a:off x="3932238" y="4672013"/>
            <a:ext cx="1258887" cy="1158875"/>
          </a:xfrm>
          <a:prstGeom prst="ellipse">
            <a:avLst/>
          </a:prstGeom>
          <a:solidFill>
            <a:srgbClr val="FFFFFF"/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084" name="Line 143"/>
          <p:cNvSpPr>
            <a:spLocks noChangeShapeType="1"/>
          </p:cNvSpPr>
          <p:nvPr/>
        </p:nvSpPr>
        <p:spPr bwMode="auto">
          <a:xfrm>
            <a:off x="4070350" y="4419600"/>
            <a:ext cx="982663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5" name="Rectangle 144"/>
          <p:cNvSpPr>
            <a:spLocks noChangeArrowheads="1"/>
          </p:cNvSpPr>
          <p:nvPr/>
        </p:nvSpPr>
        <p:spPr bwMode="auto">
          <a:xfrm>
            <a:off x="4365625" y="4478338"/>
            <a:ext cx="436563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altLang="en-US" sz="800">
                <a:solidFill>
                  <a:srgbClr val="000000"/>
                </a:solidFill>
                <a:latin typeface="Arial" charset="0"/>
              </a:rPr>
              <a:t>Professor</a:t>
            </a:r>
            <a:endParaRPr lang="en-US" altLang="en-US"/>
          </a:p>
        </p:txBody>
      </p:sp>
      <p:sp>
        <p:nvSpPr>
          <p:cNvPr id="2086" name="Line 145"/>
          <p:cNvSpPr>
            <a:spLocks noChangeShapeType="1"/>
          </p:cNvSpPr>
          <p:nvPr/>
        </p:nvSpPr>
        <p:spPr bwMode="auto">
          <a:xfrm>
            <a:off x="4217988" y="5202238"/>
            <a:ext cx="687387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7" name="Rectangle 146"/>
          <p:cNvSpPr>
            <a:spLocks noChangeArrowheads="1"/>
          </p:cNvSpPr>
          <p:nvPr/>
        </p:nvSpPr>
        <p:spPr bwMode="auto">
          <a:xfrm>
            <a:off x="4365625" y="4870450"/>
            <a:ext cx="369888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altLang="en-US" sz="800">
                <a:solidFill>
                  <a:srgbClr val="000000"/>
                </a:solidFill>
                <a:latin typeface="Arial" charset="0"/>
              </a:rPr>
              <a:t>Table of</a:t>
            </a:r>
            <a:endParaRPr lang="en-US" altLang="en-US"/>
          </a:p>
        </p:txBody>
      </p:sp>
      <p:sp>
        <p:nvSpPr>
          <p:cNvPr id="2088" name="Line 147"/>
          <p:cNvSpPr>
            <a:spLocks noChangeShapeType="1"/>
          </p:cNvSpPr>
          <p:nvPr/>
        </p:nvSpPr>
        <p:spPr bwMode="auto">
          <a:xfrm>
            <a:off x="4217988" y="5592763"/>
            <a:ext cx="736600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9" name="Rectangle 148"/>
          <p:cNvSpPr>
            <a:spLocks noChangeArrowheads="1"/>
          </p:cNvSpPr>
          <p:nvPr/>
        </p:nvSpPr>
        <p:spPr bwMode="auto">
          <a:xfrm>
            <a:off x="4365625" y="5603875"/>
            <a:ext cx="471488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altLang="en-US" sz="800">
                <a:solidFill>
                  <a:srgbClr val="000000"/>
                </a:solidFill>
                <a:latin typeface="Arial" charset="0"/>
              </a:rPr>
              <a:t>Table Cha</a:t>
            </a:r>
            <a:endParaRPr lang="en-US" altLang="en-US"/>
          </a:p>
        </p:txBody>
      </p:sp>
      <p:sp>
        <p:nvSpPr>
          <p:cNvPr id="2090" name="Rectangle 149"/>
          <p:cNvSpPr>
            <a:spLocks noChangeArrowheads="1"/>
          </p:cNvSpPr>
          <p:nvPr/>
        </p:nvSpPr>
        <p:spPr bwMode="auto">
          <a:xfrm>
            <a:off x="4119563" y="5994400"/>
            <a:ext cx="90170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altLang="en-US" sz="800">
                <a:solidFill>
                  <a:srgbClr val="000000"/>
                </a:solidFill>
                <a:latin typeface="Arial" charset="0"/>
              </a:rPr>
              <a:t>Dominant Professor</a:t>
            </a:r>
            <a:endParaRPr lang="en-US" altLang="en-US"/>
          </a:p>
        </p:txBody>
      </p:sp>
      <p:sp>
        <p:nvSpPr>
          <p:cNvPr id="2091" name="Line 150"/>
          <p:cNvSpPr>
            <a:spLocks noChangeShapeType="1"/>
          </p:cNvSpPr>
          <p:nvPr/>
        </p:nvSpPr>
        <p:spPr bwMode="auto">
          <a:xfrm>
            <a:off x="4070350" y="5984875"/>
            <a:ext cx="933450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2" name="Line 151"/>
          <p:cNvSpPr>
            <a:spLocks noChangeShapeType="1"/>
          </p:cNvSpPr>
          <p:nvPr/>
        </p:nvSpPr>
        <p:spPr bwMode="auto">
          <a:xfrm>
            <a:off x="5002213" y="4810125"/>
            <a:ext cx="981075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3" name="Line 152"/>
          <p:cNvSpPr>
            <a:spLocks noChangeShapeType="1"/>
          </p:cNvSpPr>
          <p:nvPr/>
        </p:nvSpPr>
        <p:spPr bwMode="auto">
          <a:xfrm>
            <a:off x="5181600" y="5227638"/>
            <a:ext cx="933450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4" name="Line 153"/>
          <p:cNvSpPr>
            <a:spLocks noChangeShapeType="1"/>
          </p:cNvSpPr>
          <p:nvPr/>
        </p:nvSpPr>
        <p:spPr bwMode="auto">
          <a:xfrm>
            <a:off x="5029200" y="5608638"/>
            <a:ext cx="1128713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5" name="Line 154"/>
          <p:cNvSpPr>
            <a:spLocks noChangeShapeType="1"/>
          </p:cNvSpPr>
          <p:nvPr/>
        </p:nvSpPr>
        <p:spPr bwMode="auto">
          <a:xfrm flipH="1">
            <a:off x="3090863" y="4859338"/>
            <a:ext cx="982662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6" name="Line 155"/>
          <p:cNvSpPr>
            <a:spLocks noChangeShapeType="1"/>
          </p:cNvSpPr>
          <p:nvPr/>
        </p:nvSpPr>
        <p:spPr bwMode="auto">
          <a:xfrm flipH="1">
            <a:off x="2994025" y="5641975"/>
            <a:ext cx="1079500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97" name="Group 172"/>
          <p:cNvGrpSpPr>
            <a:grpSpLocks/>
          </p:cNvGrpSpPr>
          <p:nvPr/>
        </p:nvGrpSpPr>
        <p:grpSpPr bwMode="auto">
          <a:xfrm>
            <a:off x="0" y="3581400"/>
            <a:ext cx="3262313" cy="1697038"/>
            <a:chOff x="192" y="547"/>
            <a:chExt cx="2055" cy="1069"/>
          </a:xfrm>
        </p:grpSpPr>
        <p:sp>
          <p:nvSpPr>
            <p:cNvPr id="2200" name="Line 173"/>
            <p:cNvSpPr>
              <a:spLocks noChangeShapeType="1"/>
            </p:cNvSpPr>
            <p:nvPr/>
          </p:nvSpPr>
          <p:spPr bwMode="auto">
            <a:xfrm flipH="1">
              <a:off x="192" y="1056"/>
              <a:ext cx="649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1" name="Oval 174"/>
            <p:cNvSpPr>
              <a:spLocks noChangeArrowheads="1"/>
            </p:cNvSpPr>
            <p:nvPr/>
          </p:nvSpPr>
          <p:spPr bwMode="auto">
            <a:xfrm>
              <a:off x="845" y="706"/>
              <a:ext cx="793" cy="730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2202" name="Line 175"/>
            <p:cNvSpPr>
              <a:spLocks noChangeShapeType="1"/>
            </p:cNvSpPr>
            <p:nvPr/>
          </p:nvSpPr>
          <p:spPr bwMode="auto">
            <a:xfrm>
              <a:off x="932" y="547"/>
              <a:ext cx="619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3" name="Rectangle 176"/>
            <p:cNvSpPr>
              <a:spLocks noChangeArrowheads="1"/>
            </p:cNvSpPr>
            <p:nvPr/>
          </p:nvSpPr>
          <p:spPr bwMode="auto">
            <a:xfrm>
              <a:off x="1118" y="584"/>
              <a:ext cx="275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altLang="en-US" sz="800">
                  <a:solidFill>
                    <a:srgbClr val="000000"/>
                  </a:solidFill>
                  <a:latin typeface="Arial" charset="0"/>
                </a:rPr>
                <a:t>Professor</a:t>
              </a:r>
              <a:endParaRPr lang="en-US" altLang="en-US"/>
            </a:p>
          </p:txBody>
        </p:sp>
        <p:sp>
          <p:nvSpPr>
            <p:cNvPr id="2204" name="Line 177"/>
            <p:cNvSpPr>
              <a:spLocks noChangeShapeType="1"/>
            </p:cNvSpPr>
            <p:nvPr/>
          </p:nvSpPr>
          <p:spPr bwMode="auto">
            <a:xfrm>
              <a:off x="1025" y="1040"/>
              <a:ext cx="43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5" name="Rectangle 178"/>
            <p:cNvSpPr>
              <a:spLocks noChangeArrowheads="1"/>
            </p:cNvSpPr>
            <p:nvPr/>
          </p:nvSpPr>
          <p:spPr bwMode="auto">
            <a:xfrm>
              <a:off x="1118" y="831"/>
              <a:ext cx="23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altLang="en-US" sz="800">
                  <a:solidFill>
                    <a:srgbClr val="000000"/>
                  </a:solidFill>
                  <a:latin typeface="Arial" charset="0"/>
                </a:rPr>
                <a:t>Table of</a:t>
              </a:r>
              <a:endParaRPr lang="en-US" altLang="en-US"/>
            </a:p>
          </p:txBody>
        </p:sp>
        <p:sp>
          <p:nvSpPr>
            <p:cNvPr id="2206" name="Line 179"/>
            <p:cNvSpPr>
              <a:spLocks noChangeShapeType="1"/>
            </p:cNvSpPr>
            <p:nvPr/>
          </p:nvSpPr>
          <p:spPr bwMode="auto">
            <a:xfrm>
              <a:off x="1025" y="1286"/>
              <a:ext cx="464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7" name="Rectangle 180"/>
            <p:cNvSpPr>
              <a:spLocks noChangeArrowheads="1"/>
            </p:cNvSpPr>
            <p:nvPr/>
          </p:nvSpPr>
          <p:spPr bwMode="auto">
            <a:xfrm>
              <a:off x="1118" y="1293"/>
              <a:ext cx="297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altLang="en-US" sz="800">
                  <a:solidFill>
                    <a:srgbClr val="000000"/>
                  </a:solidFill>
                  <a:latin typeface="Arial" charset="0"/>
                </a:rPr>
                <a:t>Table Cha</a:t>
              </a:r>
              <a:endParaRPr lang="en-US" altLang="en-US"/>
            </a:p>
          </p:txBody>
        </p:sp>
        <p:sp>
          <p:nvSpPr>
            <p:cNvPr id="2208" name="Rectangle 181"/>
            <p:cNvSpPr>
              <a:spLocks noChangeArrowheads="1"/>
            </p:cNvSpPr>
            <p:nvPr/>
          </p:nvSpPr>
          <p:spPr bwMode="auto">
            <a:xfrm>
              <a:off x="963" y="1539"/>
              <a:ext cx="56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altLang="en-US" sz="800">
                  <a:solidFill>
                    <a:srgbClr val="000000"/>
                  </a:solidFill>
                  <a:latin typeface="Arial" charset="0"/>
                </a:rPr>
                <a:t>Dominant Professor</a:t>
              </a:r>
              <a:endParaRPr lang="en-US" altLang="en-US"/>
            </a:p>
          </p:txBody>
        </p:sp>
        <p:sp>
          <p:nvSpPr>
            <p:cNvPr id="2209" name="Line 182"/>
            <p:cNvSpPr>
              <a:spLocks noChangeShapeType="1"/>
            </p:cNvSpPr>
            <p:nvPr/>
          </p:nvSpPr>
          <p:spPr bwMode="auto">
            <a:xfrm>
              <a:off x="932" y="1533"/>
              <a:ext cx="588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0" name="Line 183"/>
            <p:cNvSpPr>
              <a:spLocks noChangeShapeType="1"/>
            </p:cNvSpPr>
            <p:nvPr/>
          </p:nvSpPr>
          <p:spPr bwMode="auto">
            <a:xfrm>
              <a:off x="1519" y="793"/>
              <a:ext cx="618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1" name="Line 184"/>
            <p:cNvSpPr>
              <a:spLocks noChangeShapeType="1"/>
            </p:cNvSpPr>
            <p:nvPr/>
          </p:nvSpPr>
          <p:spPr bwMode="auto">
            <a:xfrm>
              <a:off x="1632" y="1056"/>
              <a:ext cx="588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2" name="Line 185"/>
            <p:cNvSpPr>
              <a:spLocks noChangeShapeType="1"/>
            </p:cNvSpPr>
            <p:nvPr/>
          </p:nvSpPr>
          <p:spPr bwMode="auto">
            <a:xfrm>
              <a:off x="1536" y="1296"/>
              <a:ext cx="71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3" name="Line 186"/>
            <p:cNvSpPr>
              <a:spLocks noChangeShapeType="1"/>
            </p:cNvSpPr>
            <p:nvPr/>
          </p:nvSpPr>
          <p:spPr bwMode="auto">
            <a:xfrm flipH="1">
              <a:off x="315" y="824"/>
              <a:ext cx="619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4" name="Line 187"/>
            <p:cNvSpPr>
              <a:spLocks noChangeShapeType="1"/>
            </p:cNvSpPr>
            <p:nvPr/>
          </p:nvSpPr>
          <p:spPr bwMode="auto">
            <a:xfrm flipH="1">
              <a:off x="254" y="1317"/>
              <a:ext cx="680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98" name="Rectangle 188"/>
          <p:cNvSpPr>
            <a:spLocks noChangeArrowheads="1"/>
          </p:cNvSpPr>
          <p:nvPr/>
        </p:nvSpPr>
        <p:spPr bwMode="auto">
          <a:xfrm>
            <a:off x="0" y="6019800"/>
            <a:ext cx="1143000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099" name="Line 189"/>
          <p:cNvSpPr>
            <a:spLocks noChangeShapeType="1"/>
          </p:cNvSpPr>
          <p:nvPr/>
        </p:nvSpPr>
        <p:spPr bwMode="auto">
          <a:xfrm>
            <a:off x="0" y="60198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0" name="Rectangle 190"/>
          <p:cNvSpPr>
            <a:spLocks noChangeArrowheads="1"/>
          </p:cNvSpPr>
          <p:nvPr/>
        </p:nvSpPr>
        <p:spPr bwMode="auto">
          <a:xfrm>
            <a:off x="8001000" y="6019800"/>
            <a:ext cx="1143000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101" name="Line 191"/>
          <p:cNvSpPr>
            <a:spLocks noChangeShapeType="1"/>
          </p:cNvSpPr>
          <p:nvPr/>
        </p:nvSpPr>
        <p:spPr bwMode="auto">
          <a:xfrm flipH="1" flipV="1">
            <a:off x="8001000" y="6019800"/>
            <a:ext cx="685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2" name="Line 192"/>
          <p:cNvSpPr>
            <a:spLocks noChangeShapeType="1"/>
          </p:cNvSpPr>
          <p:nvPr/>
        </p:nvSpPr>
        <p:spPr bwMode="auto">
          <a:xfrm>
            <a:off x="8915400" y="60198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3" name="Rectangle 193"/>
          <p:cNvSpPr>
            <a:spLocks noChangeArrowheads="1"/>
          </p:cNvSpPr>
          <p:nvPr/>
        </p:nvSpPr>
        <p:spPr bwMode="auto">
          <a:xfrm>
            <a:off x="4343400" y="6248400"/>
            <a:ext cx="5334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104" name="Line 194"/>
          <p:cNvSpPr>
            <a:spLocks noChangeShapeType="1"/>
          </p:cNvSpPr>
          <p:nvPr/>
        </p:nvSpPr>
        <p:spPr bwMode="auto">
          <a:xfrm flipH="1" flipV="1">
            <a:off x="457200" y="0"/>
            <a:ext cx="304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5" name="Line 195"/>
          <p:cNvSpPr>
            <a:spLocks noChangeShapeType="1"/>
          </p:cNvSpPr>
          <p:nvPr/>
        </p:nvSpPr>
        <p:spPr bwMode="auto">
          <a:xfrm flipH="1">
            <a:off x="8305800" y="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6" name="Rectangle 19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107" name="TextBox 110"/>
          <p:cNvSpPr txBox="1">
            <a:spLocks noChangeArrowheads="1"/>
          </p:cNvSpPr>
          <p:nvPr/>
        </p:nvSpPr>
        <p:spPr bwMode="auto">
          <a:xfrm>
            <a:off x="4876800" y="6400800"/>
            <a:ext cx="16097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altLang="en-US" sz="1000">
                <a:latin typeface="Arial" charset="0"/>
              </a:rPr>
              <a:t>Sound System/Computer</a:t>
            </a:r>
          </a:p>
        </p:txBody>
      </p:sp>
      <p:sp>
        <p:nvSpPr>
          <p:cNvPr id="2108" name="TextBox 109"/>
          <p:cNvSpPr txBox="1">
            <a:spLocks noChangeArrowheads="1"/>
          </p:cNvSpPr>
          <p:nvPr/>
        </p:nvSpPr>
        <p:spPr bwMode="auto">
          <a:xfrm>
            <a:off x="1371600" y="13716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09" name="TextBox 110"/>
          <p:cNvSpPr txBox="1">
            <a:spLocks noChangeArrowheads="1"/>
          </p:cNvSpPr>
          <p:nvPr/>
        </p:nvSpPr>
        <p:spPr bwMode="auto">
          <a:xfrm>
            <a:off x="1371600" y="6096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10" name="TextBox 111"/>
          <p:cNvSpPr txBox="1">
            <a:spLocks noChangeArrowheads="1"/>
          </p:cNvSpPr>
          <p:nvPr/>
        </p:nvSpPr>
        <p:spPr bwMode="auto">
          <a:xfrm>
            <a:off x="1371600" y="17526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11" name="TextBox 112"/>
          <p:cNvSpPr txBox="1">
            <a:spLocks noChangeArrowheads="1"/>
          </p:cNvSpPr>
          <p:nvPr/>
        </p:nvSpPr>
        <p:spPr bwMode="auto">
          <a:xfrm>
            <a:off x="1371600" y="22098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12" name="TextBox 113"/>
          <p:cNvSpPr txBox="1">
            <a:spLocks noChangeArrowheads="1"/>
          </p:cNvSpPr>
          <p:nvPr/>
        </p:nvSpPr>
        <p:spPr bwMode="auto">
          <a:xfrm>
            <a:off x="457200" y="10668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13" name="TextBox 114"/>
          <p:cNvSpPr txBox="1">
            <a:spLocks noChangeArrowheads="1"/>
          </p:cNvSpPr>
          <p:nvPr/>
        </p:nvSpPr>
        <p:spPr bwMode="auto">
          <a:xfrm>
            <a:off x="304800" y="13716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14" name="TextBox 115"/>
          <p:cNvSpPr txBox="1">
            <a:spLocks noChangeArrowheads="1"/>
          </p:cNvSpPr>
          <p:nvPr/>
        </p:nvSpPr>
        <p:spPr bwMode="auto">
          <a:xfrm>
            <a:off x="2286000" y="9906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15" name="TextBox 116"/>
          <p:cNvSpPr txBox="1">
            <a:spLocks noChangeArrowheads="1"/>
          </p:cNvSpPr>
          <p:nvPr/>
        </p:nvSpPr>
        <p:spPr bwMode="auto">
          <a:xfrm>
            <a:off x="2362200" y="14478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16" name="TextBox 117"/>
          <p:cNvSpPr txBox="1">
            <a:spLocks noChangeArrowheads="1"/>
          </p:cNvSpPr>
          <p:nvPr/>
        </p:nvSpPr>
        <p:spPr bwMode="auto">
          <a:xfrm>
            <a:off x="381000" y="18288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17" name="TextBox 118"/>
          <p:cNvSpPr txBox="1">
            <a:spLocks noChangeArrowheads="1"/>
          </p:cNvSpPr>
          <p:nvPr/>
        </p:nvSpPr>
        <p:spPr bwMode="auto">
          <a:xfrm>
            <a:off x="2286000" y="18288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18" name="TextBox 119"/>
          <p:cNvSpPr txBox="1">
            <a:spLocks noChangeArrowheads="1"/>
          </p:cNvSpPr>
          <p:nvPr/>
        </p:nvSpPr>
        <p:spPr bwMode="auto">
          <a:xfrm>
            <a:off x="1447800" y="33528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19" name="TextBox 120"/>
          <p:cNvSpPr txBox="1">
            <a:spLocks noChangeArrowheads="1"/>
          </p:cNvSpPr>
          <p:nvPr/>
        </p:nvSpPr>
        <p:spPr bwMode="auto">
          <a:xfrm>
            <a:off x="1371600" y="41910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20" name="TextBox 121"/>
          <p:cNvSpPr txBox="1">
            <a:spLocks noChangeArrowheads="1"/>
          </p:cNvSpPr>
          <p:nvPr/>
        </p:nvSpPr>
        <p:spPr bwMode="auto">
          <a:xfrm>
            <a:off x="1447800" y="44958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21" name="TextBox 122"/>
          <p:cNvSpPr txBox="1">
            <a:spLocks noChangeArrowheads="1"/>
          </p:cNvSpPr>
          <p:nvPr/>
        </p:nvSpPr>
        <p:spPr bwMode="auto">
          <a:xfrm>
            <a:off x="381000" y="38100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22" name="TextBox 123"/>
          <p:cNvSpPr txBox="1">
            <a:spLocks noChangeArrowheads="1"/>
          </p:cNvSpPr>
          <p:nvPr/>
        </p:nvSpPr>
        <p:spPr bwMode="auto">
          <a:xfrm>
            <a:off x="304800" y="41910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23" name="TextBox 124"/>
          <p:cNvSpPr txBox="1">
            <a:spLocks noChangeArrowheads="1"/>
          </p:cNvSpPr>
          <p:nvPr/>
        </p:nvSpPr>
        <p:spPr bwMode="auto">
          <a:xfrm>
            <a:off x="1371600" y="49530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24" name="TextBox 125"/>
          <p:cNvSpPr txBox="1">
            <a:spLocks noChangeArrowheads="1"/>
          </p:cNvSpPr>
          <p:nvPr/>
        </p:nvSpPr>
        <p:spPr bwMode="auto">
          <a:xfrm>
            <a:off x="304800" y="45720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25" name="TextBox 126"/>
          <p:cNvSpPr txBox="1">
            <a:spLocks noChangeArrowheads="1"/>
          </p:cNvSpPr>
          <p:nvPr/>
        </p:nvSpPr>
        <p:spPr bwMode="auto">
          <a:xfrm>
            <a:off x="4343400" y="41910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26" name="TextBox 127"/>
          <p:cNvSpPr txBox="1">
            <a:spLocks noChangeArrowheads="1"/>
          </p:cNvSpPr>
          <p:nvPr/>
        </p:nvSpPr>
        <p:spPr bwMode="auto">
          <a:xfrm>
            <a:off x="3352800" y="46482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27" name="TextBox 128"/>
          <p:cNvSpPr txBox="1">
            <a:spLocks noChangeArrowheads="1"/>
          </p:cNvSpPr>
          <p:nvPr/>
        </p:nvSpPr>
        <p:spPr bwMode="auto">
          <a:xfrm>
            <a:off x="2362200" y="37338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28" name="TextBox 129"/>
          <p:cNvSpPr txBox="1">
            <a:spLocks noChangeArrowheads="1"/>
          </p:cNvSpPr>
          <p:nvPr/>
        </p:nvSpPr>
        <p:spPr bwMode="auto">
          <a:xfrm>
            <a:off x="2438400" y="41910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29" name="TextBox 130"/>
          <p:cNvSpPr txBox="1">
            <a:spLocks noChangeArrowheads="1"/>
          </p:cNvSpPr>
          <p:nvPr/>
        </p:nvSpPr>
        <p:spPr bwMode="auto">
          <a:xfrm>
            <a:off x="2362200" y="45720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30" name="TextBox 139"/>
          <p:cNvSpPr txBox="1">
            <a:spLocks noChangeArrowheads="1"/>
          </p:cNvSpPr>
          <p:nvPr/>
        </p:nvSpPr>
        <p:spPr bwMode="auto">
          <a:xfrm>
            <a:off x="4343400" y="54102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31" name="TextBox 140"/>
          <p:cNvSpPr txBox="1">
            <a:spLocks noChangeArrowheads="1"/>
          </p:cNvSpPr>
          <p:nvPr/>
        </p:nvSpPr>
        <p:spPr bwMode="auto">
          <a:xfrm>
            <a:off x="4267200" y="50292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32" name="TextBox 141"/>
          <p:cNvSpPr txBox="1">
            <a:spLocks noChangeArrowheads="1"/>
          </p:cNvSpPr>
          <p:nvPr/>
        </p:nvSpPr>
        <p:spPr bwMode="auto">
          <a:xfrm>
            <a:off x="4343400" y="57912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33" name="TextBox 142"/>
          <p:cNvSpPr txBox="1">
            <a:spLocks noChangeArrowheads="1"/>
          </p:cNvSpPr>
          <p:nvPr/>
        </p:nvSpPr>
        <p:spPr bwMode="auto">
          <a:xfrm>
            <a:off x="3200400" y="54864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34" name="TextBox 143"/>
          <p:cNvSpPr txBox="1">
            <a:spLocks noChangeArrowheads="1"/>
          </p:cNvSpPr>
          <p:nvPr/>
        </p:nvSpPr>
        <p:spPr bwMode="auto">
          <a:xfrm>
            <a:off x="3124200" y="50292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grpSp>
        <p:nvGrpSpPr>
          <p:cNvPr id="2135" name="Group 124"/>
          <p:cNvGrpSpPr>
            <a:grpSpLocks/>
          </p:cNvGrpSpPr>
          <p:nvPr/>
        </p:nvGrpSpPr>
        <p:grpSpPr bwMode="auto">
          <a:xfrm>
            <a:off x="2971800" y="2133600"/>
            <a:ext cx="3262313" cy="1697038"/>
            <a:chOff x="192" y="547"/>
            <a:chExt cx="2055" cy="1069"/>
          </a:xfrm>
        </p:grpSpPr>
        <p:sp>
          <p:nvSpPr>
            <p:cNvPr id="2185" name="Line 125"/>
            <p:cNvSpPr>
              <a:spLocks noChangeShapeType="1"/>
            </p:cNvSpPr>
            <p:nvPr/>
          </p:nvSpPr>
          <p:spPr bwMode="auto">
            <a:xfrm flipH="1">
              <a:off x="192" y="1056"/>
              <a:ext cx="649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6" name="Oval 126"/>
            <p:cNvSpPr>
              <a:spLocks noChangeArrowheads="1"/>
            </p:cNvSpPr>
            <p:nvPr/>
          </p:nvSpPr>
          <p:spPr bwMode="auto">
            <a:xfrm>
              <a:off x="845" y="706"/>
              <a:ext cx="793" cy="730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2187" name="Line 127"/>
            <p:cNvSpPr>
              <a:spLocks noChangeShapeType="1"/>
            </p:cNvSpPr>
            <p:nvPr/>
          </p:nvSpPr>
          <p:spPr bwMode="auto">
            <a:xfrm>
              <a:off x="932" y="547"/>
              <a:ext cx="619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8" name="Rectangle 128"/>
            <p:cNvSpPr>
              <a:spLocks noChangeArrowheads="1"/>
            </p:cNvSpPr>
            <p:nvPr/>
          </p:nvSpPr>
          <p:spPr bwMode="auto">
            <a:xfrm>
              <a:off x="1118" y="584"/>
              <a:ext cx="275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altLang="en-US" sz="800">
                  <a:solidFill>
                    <a:srgbClr val="000000"/>
                  </a:solidFill>
                  <a:latin typeface="Arial" charset="0"/>
                </a:rPr>
                <a:t>Professor</a:t>
              </a:r>
              <a:endParaRPr lang="en-US" altLang="en-US"/>
            </a:p>
          </p:txBody>
        </p:sp>
        <p:sp>
          <p:nvSpPr>
            <p:cNvPr id="2189" name="Line 129"/>
            <p:cNvSpPr>
              <a:spLocks noChangeShapeType="1"/>
            </p:cNvSpPr>
            <p:nvPr/>
          </p:nvSpPr>
          <p:spPr bwMode="auto">
            <a:xfrm>
              <a:off x="1025" y="1040"/>
              <a:ext cx="43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0" name="Rectangle 130"/>
            <p:cNvSpPr>
              <a:spLocks noChangeArrowheads="1"/>
            </p:cNvSpPr>
            <p:nvPr/>
          </p:nvSpPr>
          <p:spPr bwMode="auto">
            <a:xfrm>
              <a:off x="1118" y="831"/>
              <a:ext cx="23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altLang="en-US" sz="800">
                  <a:solidFill>
                    <a:srgbClr val="000000"/>
                  </a:solidFill>
                  <a:latin typeface="Arial" charset="0"/>
                </a:rPr>
                <a:t>Table of</a:t>
              </a:r>
              <a:endParaRPr lang="en-US" altLang="en-US"/>
            </a:p>
          </p:txBody>
        </p:sp>
        <p:sp>
          <p:nvSpPr>
            <p:cNvPr id="2191" name="Line 131"/>
            <p:cNvSpPr>
              <a:spLocks noChangeShapeType="1"/>
            </p:cNvSpPr>
            <p:nvPr/>
          </p:nvSpPr>
          <p:spPr bwMode="auto">
            <a:xfrm>
              <a:off x="1025" y="1286"/>
              <a:ext cx="464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2" name="Rectangle 132"/>
            <p:cNvSpPr>
              <a:spLocks noChangeArrowheads="1"/>
            </p:cNvSpPr>
            <p:nvPr/>
          </p:nvSpPr>
          <p:spPr bwMode="auto">
            <a:xfrm>
              <a:off x="1118" y="1293"/>
              <a:ext cx="297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altLang="en-US" sz="800">
                  <a:solidFill>
                    <a:srgbClr val="000000"/>
                  </a:solidFill>
                  <a:latin typeface="Arial" charset="0"/>
                </a:rPr>
                <a:t>Table Cha</a:t>
              </a:r>
              <a:endParaRPr lang="en-US" altLang="en-US"/>
            </a:p>
          </p:txBody>
        </p:sp>
        <p:sp>
          <p:nvSpPr>
            <p:cNvPr id="2193" name="Rectangle 133"/>
            <p:cNvSpPr>
              <a:spLocks noChangeArrowheads="1"/>
            </p:cNvSpPr>
            <p:nvPr/>
          </p:nvSpPr>
          <p:spPr bwMode="auto">
            <a:xfrm>
              <a:off x="963" y="1539"/>
              <a:ext cx="56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altLang="en-US" sz="800">
                  <a:solidFill>
                    <a:srgbClr val="000000"/>
                  </a:solidFill>
                  <a:latin typeface="Arial" charset="0"/>
                </a:rPr>
                <a:t>Dominant Professor</a:t>
              </a:r>
              <a:endParaRPr lang="en-US" altLang="en-US"/>
            </a:p>
          </p:txBody>
        </p:sp>
        <p:sp>
          <p:nvSpPr>
            <p:cNvPr id="2194" name="Line 134"/>
            <p:cNvSpPr>
              <a:spLocks noChangeShapeType="1"/>
            </p:cNvSpPr>
            <p:nvPr/>
          </p:nvSpPr>
          <p:spPr bwMode="auto">
            <a:xfrm>
              <a:off x="932" y="1533"/>
              <a:ext cx="588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5" name="Line 135"/>
            <p:cNvSpPr>
              <a:spLocks noChangeShapeType="1"/>
            </p:cNvSpPr>
            <p:nvPr/>
          </p:nvSpPr>
          <p:spPr bwMode="auto">
            <a:xfrm>
              <a:off x="1519" y="793"/>
              <a:ext cx="618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6" name="Line 136"/>
            <p:cNvSpPr>
              <a:spLocks noChangeShapeType="1"/>
            </p:cNvSpPr>
            <p:nvPr/>
          </p:nvSpPr>
          <p:spPr bwMode="auto">
            <a:xfrm>
              <a:off x="1632" y="1056"/>
              <a:ext cx="588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7" name="Line 137"/>
            <p:cNvSpPr>
              <a:spLocks noChangeShapeType="1"/>
            </p:cNvSpPr>
            <p:nvPr/>
          </p:nvSpPr>
          <p:spPr bwMode="auto">
            <a:xfrm>
              <a:off x="1536" y="1296"/>
              <a:ext cx="71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8" name="Line 138"/>
            <p:cNvSpPr>
              <a:spLocks noChangeShapeType="1"/>
            </p:cNvSpPr>
            <p:nvPr/>
          </p:nvSpPr>
          <p:spPr bwMode="auto">
            <a:xfrm flipH="1">
              <a:off x="315" y="824"/>
              <a:ext cx="619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9" name="Line 139"/>
            <p:cNvSpPr>
              <a:spLocks noChangeShapeType="1"/>
            </p:cNvSpPr>
            <p:nvPr/>
          </p:nvSpPr>
          <p:spPr bwMode="auto">
            <a:xfrm flipH="1">
              <a:off x="254" y="1317"/>
              <a:ext cx="680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36" name="TextBox 132"/>
          <p:cNvSpPr txBox="1">
            <a:spLocks noChangeArrowheads="1"/>
          </p:cNvSpPr>
          <p:nvPr/>
        </p:nvSpPr>
        <p:spPr bwMode="auto">
          <a:xfrm>
            <a:off x="4405313" y="3124200"/>
            <a:ext cx="5254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37" name="TextBox 133"/>
          <p:cNvSpPr txBox="1">
            <a:spLocks noChangeArrowheads="1"/>
          </p:cNvSpPr>
          <p:nvPr/>
        </p:nvSpPr>
        <p:spPr bwMode="auto">
          <a:xfrm>
            <a:off x="4405313" y="2743200"/>
            <a:ext cx="5254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38" name="TextBox 134"/>
          <p:cNvSpPr txBox="1">
            <a:spLocks noChangeArrowheads="1"/>
          </p:cNvSpPr>
          <p:nvPr/>
        </p:nvSpPr>
        <p:spPr bwMode="auto">
          <a:xfrm>
            <a:off x="5243513" y="2286000"/>
            <a:ext cx="5254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39" name="TextBox 135"/>
          <p:cNvSpPr txBox="1">
            <a:spLocks noChangeArrowheads="1"/>
          </p:cNvSpPr>
          <p:nvPr/>
        </p:nvSpPr>
        <p:spPr bwMode="auto">
          <a:xfrm>
            <a:off x="3414713" y="3124200"/>
            <a:ext cx="5254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40" name="TextBox 136"/>
          <p:cNvSpPr txBox="1">
            <a:spLocks noChangeArrowheads="1"/>
          </p:cNvSpPr>
          <p:nvPr/>
        </p:nvSpPr>
        <p:spPr bwMode="auto">
          <a:xfrm>
            <a:off x="3262313" y="2743200"/>
            <a:ext cx="5254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41" name="TextBox 137"/>
          <p:cNvSpPr txBox="1">
            <a:spLocks noChangeArrowheads="1"/>
          </p:cNvSpPr>
          <p:nvPr/>
        </p:nvSpPr>
        <p:spPr bwMode="auto">
          <a:xfrm>
            <a:off x="3414713" y="2362200"/>
            <a:ext cx="5254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42" name="TextBox 138"/>
          <p:cNvSpPr txBox="1">
            <a:spLocks noChangeArrowheads="1"/>
          </p:cNvSpPr>
          <p:nvPr/>
        </p:nvSpPr>
        <p:spPr bwMode="auto">
          <a:xfrm>
            <a:off x="4329113" y="1905000"/>
            <a:ext cx="5254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43" name="TextBox 144"/>
          <p:cNvSpPr txBox="1">
            <a:spLocks noChangeArrowheads="1"/>
          </p:cNvSpPr>
          <p:nvPr/>
        </p:nvSpPr>
        <p:spPr bwMode="auto">
          <a:xfrm>
            <a:off x="5395913" y="2743200"/>
            <a:ext cx="5254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44" name="TextBox 145"/>
          <p:cNvSpPr txBox="1">
            <a:spLocks noChangeArrowheads="1"/>
          </p:cNvSpPr>
          <p:nvPr/>
        </p:nvSpPr>
        <p:spPr bwMode="auto">
          <a:xfrm>
            <a:off x="4405313" y="3505200"/>
            <a:ext cx="5254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45" name="TextBox 146"/>
          <p:cNvSpPr txBox="1">
            <a:spLocks noChangeArrowheads="1"/>
          </p:cNvSpPr>
          <p:nvPr/>
        </p:nvSpPr>
        <p:spPr bwMode="auto">
          <a:xfrm>
            <a:off x="5395913" y="3124200"/>
            <a:ext cx="5254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46" name="TextBox 147"/>
          <p:cNvSpPr txBox="1">
            <a:spLocks noChangeArrowheads="1"/>
          </p:cNvSpPr>
          <p:nvPr/>
        </p:nvSpPr>
        <p:spPr bwMode="auto">
          <a:xfrm>
            <a:off x="7315200" y="35052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47" name="TextBox 148"/>
          <p:cNvSpPr txBox="1">
            <a:spLocks noChangeArrowheads="1"/>
          </p:cNvSpPr>
          <p:nvPr/>
        </p:nvSpPr>
        <p:spPr bwMode="auto">
          <a:xfrm>
            <a:off x="6324600" y="39624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48" name="TextBox 149"/>
          <p:cNvSpPr txBox="1">
            <a:spLocks noChangeArrowheads="1"/>
          </p:cNvSpPr>
          <p:nvPr/>
        </p:nvSpPr>
        <p:spPr bwMode="auto">
          <a:xfrm>
            <a:off x="8153400" y="39624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49" name="TextBox 150"/>
          <p:cNvSpPr txBox="1">
            <a:spLocks noChangeArrowheads="1"/>
          </p:cNvSpPr>
          <p:nvPr/>
        </p:nvSpPr>
        <p:spPr bwMode="auto">
          <a:xfrm>
            <a:off x="6172200" y="43434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50" name="TextBox 151"/>
          <p:cNvSpPr txBox="1">
            <a:spLocks noChangeArrowheads="1"/>
          </p:cNvSpPr>
          <p:nvPr/>
        </p:nvSpPr>
        <p:spPr bwMode="auto">
          <a:xfrm>
            <a:off x="7315200" y="46482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51" name="TextBox 152"/>
          <p:cNvSpPr txBox="1">
            <a:spLocks noChangeArrowheads="1"/>
          </p:cNvSpPr>
          <p:nvPr/>
        </p:nvSpPr>
        <p:spPr bwMode="auto">
          <a:xfrm>
            <a:off x="7315200" y="43434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52" name="TextBox 153"/>
          <p:cNvSpPr txBox="1">
            <a:spLocks noChangeArrowheads="1"/>
          </p:cNvSpPr>
          <p:nvPr/>
        </p:nvSpPr>
        <p:spPr bwMode="auto">
          <a:xfrm>
            <a:off x="8229600" y="47244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53" name="TextBox 154"/>
          <p:cNvSpPr txBox="1">
            <a:spLocks noChangeArrowheads="1"/>
          </p:cNvSpPr>
          <p:nvPr/>
        </p:nvSpPr>
        <p:spPr bwMode="auto">
          <a:xfrm>
            <a:off x="8305800" y="43434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54" name="TextBox 155"/>
          <p:cNvSpPr txBox="1">
            <a:spLocks noChangeArrowheads="1"/>
          </p:cNvSpPr>
          <p:nvPr/>
        </p:nvSpPr>
        <p:spPr bwMode="auto">
          <a:xfrm>
            <a:off x="6324600" y="47244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55" name="TextBox 156"/>
          <p:cNvSpPr txBox="1">
            <a:spLocks noChangeArrowheads="1"/>
          </p:cNvSpPr>
          <p:nvPr/>
        </p:nvSpPr>
        <p:spPr bwMode="auto">
          <a:xfrm>
            <a:off x="7315200" y="51054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56" name="TextBox 157"/>
          <p:cNvSpPr txBox="1">
            <a:spLocks noChangeArrowheads="1"/>
          </p:cNvSpPr>
          <p:nvPr/>
        </p:nvSpPr>
        <p:spPr bwMode="auto">
          <a:xfrm>
            <a:off x="5334000" y="50292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57" name="TextBox 158"/>
          <p:cNvSpPr txBox="1">
            <a:spLocks noChangeArrowheads="1"/>
          </p:cNvSpPr>
          <p:nvPr/>
        </p:nvSpPr>
        <p:spPr bwMode="auto">
          <a:xfrm>
            <a:off x="5257800" y="54102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58" name="TextBox 159"/>
          <p:cNvSpPr txBox="1">
            <a:spLocks noChangeArrowheads="1"/>
          </p:cNvSpPr>
          <p:nvPr/>
        </p:nvSpPr>
        <p:spPr bwMode="auto">
          <a:xfrm>
            <a:off x="5105400" y="46482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grpSp>
        <p:nvGrpSpPr>
          <p:cNvPr id="2159" name="Group 124"/>
          <p:cNvGrpSpPr>
            <a:grpSpLocks/>
          </p:cNvGrpSpPr>
          <p:nvPr/>
        </p:nvGrpSpPr>
        <p:grpSpPr bwMode="auto">
          <a:xfrm>
            <a:off x="5881688" y="838200"/>
            <a:ext cx="3262312" cy="1698625"/>
            <a:chOff x="192" y="547"/>
            <a:chExt cx="2055" cy="1069"/>
          </a:xfrm>
        </p:grpSpPr>
        <p:sp>
          <p:nvSpPr>
            <p:cNvPr id="2170" name="Line 125"/>
            <p:cNvSpPr>
              <a:spLocks noChangeShapeType="1"/>
            </p:cNvSpPr>
            <p:nvPr/>
          </p:nvSpPr>
          <p:spPr bwMode="auto">
            <a:xfrm flipH="1">
              <a:off x="192" y="1056"/>
              <a:ext cx="649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1" name="Oval 126"/>
            <p:cNvSpPr>
              <a:spLocks noChangeArrowheads="1"/>
            </p:cNvSpPr>
            <p:nvPr/>
          </p:nvSpPr>
          <p:spPr bwMode="auto">
            <a:xfrm>
              <a:off x="845" y="706"/>
              <a:ext cx="793" cy="730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2172" name="Line 127"/>
            <p:cNvSpPr>
              <a:spLocks noChangeShapeType="1"/>
            </p:cNvSpPr>
            <p:nvPr/>
          </p:nvSpPr>
          <p:spPr bwMode="auto">
            <a:xfrm>
              <a:off x="932" y="547"/>
              <a:ext cx="619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3" name="Rectangle 128"/>
            <p:cNvSpPr>
              <a:spLocks noChangeArrowheads="1"/>
            </p:cNvSpPr>
            <p:nvPr/>
          </p:nvSpPr>
          <p:spPr bwMode="auto">
            <a:xfrm>
              <a:off x="1118" y="584"/>
              <a:ext cx="275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altLang="en-US" sz="800">
                  <a:solidFill>
                    <a:srgbClr val="000000"/>
                  </a:solidFill>
                  <a:latin typeface="Arial" charset="0"/>
                </a:rPr>
                <a:t>Professor</a:t>
              </a:r>
              <a:endParaRPr lang="en-US" altLang="en-US"/>
            </a:p>
          </p:txBody>
        </p:sp>
        <p:sp>
          <p:nvSpPr>
            <p:cNvPr id="2174" name="Line 129"/>
            <p:cNvSpPr>
              <a:spLocks noChangeShapeType="1"/>
            </p:cNvSpPr>
            <p:nvPr/>
          </p:nvSpPr>
          <p:spPr bwMode="auto">
            <a:xfrm>
              <a:off x="1025" y="1040"/>
              <a:ext cx="43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5" name="Rectangle 130"/>
            <p:cNvSpPr>
              <a:spLocks noChangeArrowheads="1"/>
            </p:cNvSpPr>
            <p:nvPr/>
          </p:nvSpPr>
          <p:spPr bwMode="auto">
            <a:xfrm>
              <a:off x="1118" y="831"/>
              <a:ext cx="23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altLang="en-US" sz="800">
                  <a:solidFill>
                    <a:srgbClr val="000000"/>
                  </a:solidFill>
                  <a:latin typeface="Arial" charset="0"/>
                </a:rPr>
                <a:t>Table of</a:t>
              </a:r>
              <a:endParaRPr lang="en-US" altLang="en-US"/>
            </a:p>
          </p:txBody>
        </p:sp>
        <p:sp>
          <p:nvSpPr>
            <p:cNvPr id="2176" name="Line 131"/>
            <p:cNvSpPr>
              <a:spLocks noChangeShapeType="1"/>
            </p:cNvSpPr>
            <p:nvPr/>
          </p:nvSpPr>
          <p:spPr bwMode="auto">
            <a:xfrm>
              <a:off x="1025" y="1286"/>
              <a:ext cx="464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7" name="Rectangle 132"/>
            <p:cNvSpPr>
              <a:spLocks noChangeArrowheads="1"/>
            </p:cNvSpPr>
            <p:nvPr/>
          </p:nvSpPr>
          <p:spPr bwMode="auto">
            <a:xfrm>
              <a:off x="1118" y="1293"/>
              <a:ext cx="297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altLang="en-US" sz="800">
                  <a:solidFill>
                    <a:srgbClr val="000000"/>
                  </a:solidFill>
                  <a:latin typeface="Arial" charset="0"/>
                </a:rPr>
                <a:t>Table Cha</a:t>
              </a:r>
              <a:endParaRPr lang="en-US" altLang="en-US"/>
            </a:p>
          </p:txBody>
        </p:sp>
        <p:sp>
          <p:nvSpPr>
            <p:cNvPr id="2178" name="Rectangle 133"/>
            <p:cNvSpPr>
              <a:spLocks noChangeArrowheads="1"/>
            </p:cNvSpPr>
            <p:nvPr/>
          </p:nvSpPr>
          <p:spPr bwMode="auto">
            <a:xfrm>
              <a:off x="963" y="1539"/>
              <a:ext cx="56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altLang="en-US" sz="800">
                  <a:solidFill>
                    <a:srgbClr val="000000"/>
                  </a:solidFill>
                  <a:latin typeface="Arial" charset="0"/>
                </a:rPr>
                <a:t>Dominant Professor</a:t>
              </a:r>
              <a:endParaRPr lang="en-US" altLang="en-US"/>
            </a:p>
          </p:txBody>
        </p:sp>
        <p:sp>
          <p:nvSpPr>
            <p:cNvPr id="2179" name="Line 134"/>
            <p:cNvSpPr>
              <a:spLocks noChangeShapeType="1"/>
            </p:cNvSpPr>
            <p:nvPr/>
          </p:nvSpPr>
          <p:spPr bwMode="auto">
            <a:xfrm>
              <a:off x="932" y="1533"/>
              <a:ext cx="588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0" name="Line 135"/>
            <p:cNvSpPr>
              <a:spLocks noChangeShapeType="1"/>
            </p:cNvSpPr>
            <p:nvPr/>
          </p:nvSpPr>
          <p:spPr bwMode="auto">
            <a:xfrm>
              <a:off x="1519" y="793"/>
              <a:ext cx="618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1" name="Line 136"/>
            <p:cNvSpPr>
              <a:spLocks noChangeShapeType="1"/>
            </p:cNvSpPr>
            <p:nvPr/>
          </p:nvSpPr>
          <p:spPr bwMode="auto">
            <a:xfrm>
              <a:off x="1632" y="1056"/>
              <a:ext cx="588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2" name="Line 137"/>
            <p:cNvSpPr>
              <a:spLocks noChangeShapeType="1"/>
            </p:cNvSpPr>
            <p:nvPr/>
          </p:nvSpPr>
          <p:spPr bwMode="auto">
            <a:xfrm>
              <a:off x="1536" y="1296"/>
              <a:ext cx="71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3" name="Line 138"/>
            <p:cNvSpPr>
              <a:spLocks noChangeShapeType="1"/>
            </p:cNvSpPr>
            <p:nvPr/>
          </p:nvSpPr>
          <p:spPr bwMode="auto">
            <a:xfrm flipH="1">
              <a:off x="315" y="824"/>
              <a:ext cx="619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4" name="Line 139"/>
            <p:cNvSpPr>
              <a:spLocks noChangeShapeType="1"/>
            </p:cNvSpPr>
            <p:nvPr/>
          </p:nvSpPr>
          <p:spPr bwMode="auto">
            <a:xfrm flipH="1">
              <a:off x="254" y="1317"/>
              <a:ext cx="680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60" name="TextBox 132"/>
          <p:cNvSpPr txBox="1">
            <a:spLocks noChangeArrowheads="1"/>
          </p:cNvSpPr>
          <p:nvPr/>
        </p:nvSpPr>
        <p:spPr bwMode="auto">
          <a:xfrm>
            <a:off x="7315200" y="18288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61" name="TextBox 133"/>
          <p:cNvSpPr txBox="1">
            <a:spLocks noChangeArrowheads="1"/>
          </p:cNvSpPr>
          <p:nvPr/>
        </p:nvSpPr>
        <p:spPr bwMode="auto">
          <a:xfrm>
            <a:off x="7315200" y="14478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62" name="TextBox 134"/>
          <p:cNvSpPr txBox="1">
            <a:spLocks noChangeArrowheads="1"/>
          </p:cNvSpPr>
          <p:nvPr/>
        </p:nvSpPr>
        <p:spPr bwMode="auto">
          <a:xfrm>
            <a:off x="8153400" y="9906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63" name="TextBox 135"/>
          <p:cNvSpPr txBox="1">
            <a:spLocks noChangeArrowheads="1"/>
          </p:cNvSpPr>
          <p:nvPr/>
        </p:nvSpPr>
        <p:spPr bwMode="auto">
          <a:xfrm>
            <a:off x="6324600" y="18288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64" name="TextBox 136"/>
          <p:cNvSpPr txBox="1">
            <a:spLocks noChangeArrowheads="1"/>
          </p:cNvSpPr>
          <p:nvPr/>
        </p:nvSpPr>
        <p:spPr bwMode="auto">
          <a:xfrm>
            <a:off x="6172200" y="14478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65" name="TextBox 137"/>
          <p:cNvSpPr txBox="1">
            <a:spLocks noChangeArrowheads="1"/>
          </p:cNvSpPr>
          <p:nvPr/>
        </p:nvSpPr>
        <p:spPr bwMode="auto">
          <a:xfrm>
            <a:off x="6324600" y="10668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66" name="TextBox 138"/>
          <p:cNvSpPr txBox="1">
            <a:spLocks noChangeArrowheads="1"/>
          </p:cNvSpPr>
          <p:nvPr/>
        </p:nvSpPr>
        <p:spPr bwMode="auto">
          <a:xfrm>
            <a:off x="7239000" y="6096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67" name="TextBox 144"/>
          <p:cNvSpPr txBox="1">
            <a:spLocks noChangeArrowheads="1"/>
          </p:cNvSpPr>
          <p:nvPr/>
        </p:nvSpPr>
        <p:spPr bwMode="auto">
          <a:xfrm>
            <a:off x="8305800" y="14478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68" name="TextBox 145"/>
          <p:cNvSpPr txBox="1">
            <a:spLocks noChangeArrowheads="1"/>
          </p:cNvSpPr>
          <p:nvPr/>
        </p:nvSpPr>
        <p:spPr bwMode="auto">
          <a:xfrm>
            <a:off x="7315200" y="22098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  <p:sp>
        <p:nvSpPr>
          <p:cNvPr id="2169" name="TextBox 146"/>
          <p:cNvSpPr txBox="1">
            <a:spLocks noChangeArrowheads="1"/>
          </p:cNvSpPr>
          <p:nvPr/>
        </p:nvSpPr>
        <p:spPr bwMode="auto">
          <a:xfrm>
            <a:off x="8305800" y="1828800"/>
            <a:ext cx="525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latin typeface="Arial" charset="0"/>
              </a:rPr>
              <a:t>(Name)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225</Words>
  <Application>Microsoft Office PowerPoint</Application>
  <PresentationFormat>On-screen Show (4:3)</PresentationFormat>
  <Paragraphs>86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Times New Roman</vt:lpstr>
      <vt:lpstr>Arial</vt:lpstr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Sequoyah Nuclear Plant</dc:creator>
  <cp:lastModifiedBy>Dennis R. Matthews</cp:lastModifiedBy>
  <cp:revision>9</cp:revision>
  <dcterms:created xsi:type="dcterms:W3CDTF">2001-12-11T19:08:27Z</dcterms:created>
  <dcterms:modified xsi:type="dcterms:W3CDTF">2014-09-28T20:28:53Z</dcterms:modified>
</cp:coreProperties>
</file>